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Inter SemiBold"/>
      <p:regular r:id="rId47"/>
      <p:bold r:id="rId48"/>
      <p:italic r:id="rId49"/>
      <p:boldItalic r:id="rId50"/>
    </p:embeddedFont>
    <p:embeddedFont>
      <p:font typeface="Inter"/>
      <p:regular r:id="rId51"/>
      <p:bold r:id="rId52"/>
      <p:italic r:id="rId53"/>
      <p:boldItalic r:id="rId54"/>
    </p:embeddedFont>
    <p:embeddedFont>
      <p:font typeface="Inter Black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B5C9D8-DEA2-43F9-819E-8B919710657F}">
  <a:tblStyle styleId="{3CB5C9D8-DEA2-43F9-819E-8B91971065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nterSemiBold-bold.fntdata"/><Relationship Id="rId47" Type="http://schemas.openxmlformats.org/officeDocument/2006/relationships/font" Target="fonts/InterSemiBold-regular.fntdata"/><Relationship Id="rId49" Type="http://schemas.openxmlformats.org/officeDocument/2006/relationships/font" Target="fonts/InterSemiBold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nter-regular.fntdata"/><Relationship Id="rId50" Type="http://schemas.openxmlformats.org/officeDocument/2006/relationships/font" Target="fonts/InterSemiBold-boldItalic.fntdata"/><Relationship Id="rId53" Type="http://schemas.openxmlformats.org/officeDocument/2006/relationships/font" Target="fonts/Inter-italic.fntdata"/><Relationship Id="rId52" Type="http://schemas.openxmlformats.org/officeDocument/2006/relationships/font" Target="fonts/Inter-bold.fntdata"/><Relationship Id="rId11" Type="http://schemas.openxmlformats.org/officeDocument/2006/relationships/slide" Target="slides/slide5.xml"/><Relationship Id="rId55" Type="http://schemas.openxmlformats.org/officeDocument/2006/relationships/font" Target="fonts/InterBlack-bold.fntdata"/><Relationship Id="rId10" Type="http://schemas.openxmlformats.org/officeDocument/2006/relationships/slide" Target="slides/slide4.xml"/><Relationship Id="rId54" Type="http://schemas.openxmlformats.org/officeDocument/2006/relationships/font" Target="fonts/Inter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InterBlack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0e44fe79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0e44fe79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0e44fe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0e44fe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0ee0424e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0ee0424e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0dfa10ff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0dfa10ff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e44fe7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e44fe7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dfa10ff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0dfa10ff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0e44fe79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0e44fe79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e44fe79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0e44fe79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0e44fe79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0e44fe79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0ee0424e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0ee0424e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ee0424e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ee0424e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0ee0424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0ee0424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0ee0424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0ee0424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0ee0424e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0ee0424e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0ee0424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0ee0424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0ee0424e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0ee0424e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0ee0424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0ee0424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0ee0424e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0ee0424e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0ee0424e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0ee0424e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ee0424e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0ee0424e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0ee0424e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0ee0424e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0ee0424e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0ee0424e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0ee0424e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0ee0424e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0ee0424e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0ee0424e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0ee0424e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0ee0424e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0ee0424e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0ee0424e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0ee0424e9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0ee0424e9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0e44fe79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0e44fe79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0e44fe796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0e44fe79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0e44fe79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0e44fe79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0e44fe79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0e44fe79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0e44fe796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0e44fe796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0ee0424e9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0ee0424e9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0e44fe796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20e44fe796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0ee0424e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0ee0424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0e44fe79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0e44fe79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0e44fe79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0e44fe79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0e44fe79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0e44fe79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0e44fe79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0e44fe7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27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Reimplementation</a:t>
            </a:r>
            <a:endParaRPr b="1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Final Presentation</a:t>
            </a:r>
            <a:endParaRPr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3181650" y="288700"/>
            <a:ext cx="27807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Experiments</a:t>
            </a:r>
            <a:endParaRPr sz="3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027500" y="1306775"/>
            <a:ext cx="2302200" cy="13485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Training with Random Weight Initialization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5814300" y="1306775"/>
            <a:ext cx="2302200" cy="13485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Transfer Learning: Imagenet weights with </a:t>
            </a: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frozen encoder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3420900" y="1306775"/>
            <a:ext cx="2302200" cy="13485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Transfer Learning: Imagenet weights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4644300" y="2928750"/>
            <a:ext cx="3472200" cy="13485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Pretraining, frozen encoder and linear probing </a:t>
            </a: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(classification)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027500" y="2928750"/>
            <a:ext cx="3472200" cy="13485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Pretraining and linear probing (classification)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2919600" y="1817638"/>
            <a:ext cx="33048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VGG16</a:t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3767700" y="2976300"/>
            <a:ext cx="160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052513"/>
            <a:ext cx="754380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/>
          <p:nvPr/>
        </p:nvSpPr>
        <p:spPr>
          <a:xfrm>
            <a:off x="800000" y="1468925"/>
            <a:ext cx="1173600" cy="85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830900" y="1656425"/>
            <a:ext cx="1111800" cy="4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32x32x3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800000" y="2987575"/>
            <a:ext cx="1173600" cy="85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830900" y="3175075"/>
            <a:ext cx="1111800" cy="4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32x32x3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4113525" y="1535900"/>
            <a:ext cx="1173600" cy="6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Flatten</a:t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4113525" y="3081475"/>
            <a:ext cx="1173600" cy="6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Flatten</a:t>
            </a: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3808500" y="2330550"/>
            <a:ext cx="1478700" cy="48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Coords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5402450" y="2259200"/>
            <a:ext cx="415200" cy="281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361200" y="25910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3192375" y="1308200"/>
            <a:ext cx="15405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3192375" y="2866813"/>
            <a:ext cx="15405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575"/>
            <a:ext cx="8839200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180600" y="27250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VGG16 trained from scratch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VGG16 w/ Imagenet Weights Fine Tuned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250"/>
            <a:ext cx="8051700" cy="4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975"/>
            <a:ext cx="8839200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180600" y="27250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VGG16 w/ Imagenet weights - Frozen 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0" y="752375"/>
            <a:ext cx="7029425" cy="421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I-JEPA Pre-Training Log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I-JEPA Pretrained 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250"/>
            <a:ext cx="8051700" cy="40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I-JEPA Pretrained w/ Frozen 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31"/>
          <p:cNvGraphicFramePr/>
          <p:nvPr/>
        </p:nvGraphicFramePr>
        <p:xfrm>
          <a:off x="952500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{3CB5C9D8-DEA2-43F9-819E-8B919710657F}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Experiment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Training Acc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Validation Acc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Training Loss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Validation Loss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Random Init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38.33%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39.64%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1.60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1.62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Imagenet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98.48%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85.87%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0.049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0.658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Imagenet + Frozen Encoder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53.08%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55.15%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1.33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1.26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IJEPA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81.80%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80.16%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0.55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0.58</a:t>
                      </a:r>
                      <a:endParaRPr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IJEPA + Frozen Encoder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60.39%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58.59%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1.13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"/>
                          <a:ea typeface="Inter"/>
                          <a:cs typeface="Inter"/>
                          <a:sym typeface="Inter"/>
                        </a:rPr>
                        <a:t>1.17</a:t>
                      </a:r>
                      <a:endParaRPr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0" name="Google Shape;180;p31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VGG16 - Results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47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JEPA From Scratch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52400" y="3762450"/>
            <a:ext cx="66261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Elliptical</a:t>
            </a:r>
            <a:r>
              <a:rPr lang="en-GB"/>
              <a:t> Mask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03988"/>
            <a:ext cx="8839197" cy="105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76341"/>
            <a:ext cx="8839203" cy="8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58200"/>
            <a:ext cx="8839202" cy="1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152400" y="2099750"/>
            <a:ext cx="66261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Rectangular Masks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2015875" y="1796750"/>
            <a:ext cx="49659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ResNet50</a:t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3767700" y="2976300"/>
            <a:ext cx="160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ResNet50 Architecture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5" y="1464116"/>
            <a:ext cx="8005550" cy="257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3181650" y="288700"/>
            <a:ext cx="27807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Experiments</a:t>
            </a:r>
            <a:endParaRPr sz="3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27500" y="1113775"/>
            <a:ext cx="3277200" cy="15414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Pretrained with ResNet50, trainable weights</a:t>
            </a: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 and linear probing (classification)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2819100" y="2879750"/>
            <a:ext cx="3634200" cy="15414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Pretrained ResNet50, last residual block removed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019150" y="1113775"/>
            <a:ext cx="3529200" cy="1541400"/>
          </a:xfrm>
          <a:prstGeom prst="rect">
            <a:avLst/>
          </a:prstGeom>
          <a:solidFill>
            <a:srgbClr val="2532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Pretraining, frozen encoder and linear probing (classification)</a:t>
            </a:r>
            <a:endParaRPr b="1" sz="18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I-JEPA Pretrained with ResNet50 - Trainable weights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250"/>
            <a:ext cx="8839204" cy="364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ResNet50 </a:t>
            </a: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w/ Imagenet weights - Frozen 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250"/>
            <a:ext cx="8839201" cy="375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180600" y="1519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I-JEPA Pretrained w/o 32 layers (last residual block)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250"/>
            <a:ext cx="8839204" cy="375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223;p38"/>
          <p:cNvGraphicFramePr/>
          <p:nvPr/>
        </p:nvGraphicFramePr>
        <p:xfrm>
          <a:off x="952500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{3CB5C9D8-DEA2-43F9-819E-8B919710657F}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Experiment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Training Acc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Training Loss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Validation Acc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Validation Loss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Test 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IJEPA + Frozen Encoder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11.23%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11.04%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4.0576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11.04%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Imagenet + Block 5 removed from ResNet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10.79%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4.0823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10.56%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4.0962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10.65%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IJEPA + trainable weights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11.20%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10.81%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4.0463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10.81%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1253875" y="1796750"/>
            <a:ext cx="65040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MobileNetV2</a:t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3767700" y="2976300"/>
            <a:ext cx="160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/>
        </p:nvSpPr>
        <p:spPr>
          <a:xfrm>
            <a:off x="1253875" y="1796750"/>
            <a:ext cx="65040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394900" y="345525"/>
            <a:ext cx="4235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MobileNetV2 architecture</a:t>
            </a:r>
            <a:endParaRPr b="1" sz="2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25" y="957650"/>
            <a:ext cx="4854824" cy="40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3479675" y="335650"/>
            <a:ext cx="2246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Experiments</a:t>
            </a:r>
            <a:endParaRPr sz="25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1342625" y="1095825"/>
            <a:ext cx="2448300" cy="12438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MobileNetV2 with random weights initialized(Without Imagenet weights)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5888250" y="1026850"/>
            <a:ext cx="2448300" cy="12438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MobileNetV2 with ImageNet weights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41"/>
          <p:cNvSpPr/>
          <p:nvPr/>
        </p:nvSpPr>
        <p:spPr>
          <a:xfrm>
            <a:off x="1342625" y="2847575"/>
            <a:ext cx="2507700" cy="12990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MobileNetV2 using IJEPA with </a:t>
            </a:r>
            <a:r>
              <a:rPr lang="en-GB">
                <a:solidFill>
                  <a:schemeClr val="lt1"/>
                </a:solidFill>
              </a:rPr>
              <a:t>random weights initialized(Without Imagenet weights)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41"/>
          <p:cNvSpPr/>
          <p:nvPr/>
        </p:nvSpPr>
        <p:spPr>
          <a:xfrm>
            <a:off x="5888250" y="2763025"/>
            <a:ext cx="2507700" cy="12990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MobileNetV2 using IJEPA with ImageNet weights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62575" y="188875"/>
            <a:ext cx="8520600" cy="10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JEPA From Scratch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282625" y="1605900"/>
            <a:ext cx="85659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Downstream tasks from checkpoints: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Image classification on CIFAR100</a:t>
            </a:r>
            <a:endParaRPr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Image Config - 32x32</a:t>
            </a:r>
            <a:endParaRPr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Trained for 5 </a:t>
            </a:r>
            <a:r>
              <a:rPr lang="en-GB"/>
              <a:t>epochs -&gt; Accuracy yielded 15%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Image classification on Imagenet-1k</a:t>
            </a:r>
            <a:endParaRPr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Image Config - 64x64</a:t>
            </a:r>
            <a:endParaRPr/>
          </a:p>
          <a:p>
            <a:pPr indent="-32639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Trained for 5 epochs -&gt; Accuracy </a:t>
            </a:r>
            <a:r>
              <a:rPr lang="en-GB"/>
              <a:t>yielded</a:t>
            </a:r>
            <a:r>
              <a:rPr lang="en-GB"/>
              <a:t> 20%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Classification task performed on Imagenet-1k using a simple ViT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Accuracy ~ 28%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207800"/>
            <a:ext cx="85392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MobileNetV2 with random weights initialized(Without Imagenet weights) - Results for Classifying cifar-10</a:t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1" name="Google Shape;251;p42"/>
          <p:cNvSpPr txBox="1"/>
          <p:nvPr/>
        </p:nvSpPr>
        <p:spPr>
          <a:xfrm>
            <a:off x="1722300" y="1889375"/>
            <a:ext cx="5132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Best Validation Accuracy: 76.56%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655825" y="2841875"/>
            <a:ext cx="3091800" cy="16551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MobileNetV2 without imagenet weights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3" name="Google Shape;253;p42"/>
          <p:cNvCxnSpPr>
            <a:stCxn id="252" idx="3"/>
          </p:cNvCxnSpPr>
          <p:nvPr/>
        </p:nvCxnSpPr>
        <p:spPr>
          <a:xfrm flipH="1" rot="10800000">
            <a:off x="3747625" y="3653825"/>
            <a:ext cx="7182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42"/>
          <p:cNvSpPr txBox="1"/>
          <p:nvPr/>
        </p:nvSpPr>
        <p:spPr>
          <a:xfrm>
            <a:off x="4465825" y="3341525"/>
            <a:ext cx="193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Cifar-10 dataset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64025"/>
            <a:ext cx="85206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MobileNetV2 </a:t>
            </a:r>
            <a:r>
              <a:rPr lang="en-GB" sz="2750">
                <a:latin typeface="Inter Black"/>
                <a:ea typeface="Inter Black"/>
                <a:cs typeface="Inter Black"/>
                <a:sym typeface="Inter Black"/>
              </a:rPr>
              <a:t>with ImageNet weights </a:t>
            </a: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-Results for Classifying cifar-10</a:t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5" y="875538"/>
            <a:ext cx="8141850" cy="33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4294050" y="4387925"/>
            <a:ext cx="45567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Best Validation Accuracy: 82.20%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117725" y="0"/>
            <a:ext cx="87378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IJEPA-</a:t>
            </a: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MobileNetV2 with random weights initialized(Without Imagenet weights) - Results for Classifying cifar-10</a:t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89125"/>
            <a:ext cx="7071624" cy="2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/>
          <p:nvPr/>
        </p:nvSpPr>
        <p:spPr>
          <a:xfrm>
            <a:off x="3482100" y="4335625"/>
            <a:ext cx="47301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Best Validation Accuracy: 73.92%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53500" y="160525"/>
            <a:ext cx="8778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IJEPA-</a:t>
            </a:r>
            <a:r>
              <a:rPr lang="en-GB" sz="2500">
                <a:latin typeface="Inter Black"/>
                <a:ea typeface="Inter Black"/>
                <a:cs typeface="Inter Black"/>
                <a:sym typeface="Inter Black"/>
              </a:rPr>
              <a:t>MobileNetV2 with ImageNet weights- Results for Classifying cifar-10</a:t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Inter Black"/>
              <a:ea typeface="Inter Black"/>
              <a:cs typeface="Inter Black"/>
              <a:sym typeface="Inter Black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70125"/>
            <a:ext cx="7649550" cy="3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 txBox="1"/>
          <p:nvPr/>
        </p:nvSpPr>
        <p:spPr>
          <a:xfrm>
            <a:off x="4762500" y="4387925"/>
            <a:ext cx="40884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Best Validation Accuracy: 76.52%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/>
        </p:nvSpPr>
        <p:spPr>
          <a:xfrm>
            <a:off x="180600" y="-450"/>
            <a:ext cx="8782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MobileNetV2</a:t>
            </a: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 - Results 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81" name="Google Shape;281;p46"/>
          <p:cNvGraphicFramePr/>
          <p:nvPr/>
        </p:nvGraphicFramePr>
        <p:xfrm>
          <a:off x="952500" y="10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{3CB5C9D8-DEA2-43F9-819E-8B919710657F}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Experiment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Best Validation Loss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With random weights initialized(Without Imagenet weights)</a:t>
                      </a:r>
                      <a:endParaRPr>
                        <a:solidFill>
                          <a:schemeClr val="dk1"/>
                        </a:solidFill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76.56%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With ImageNet weights</a:t>
                      </a:r>
                      <a:endParaRPr>
                        <a:solidFill>
                          <a:schemeClr val="dk1"/>
                        </a:solidFill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82.20%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IJEPA +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Without Imagenet weights 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73.92%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Inter Black"/>
                          <a:ea typeface="Inter Black"/>
                          <a:cs typeface="Inter Black"/>
                          <a:sym typeface="Inter Black"/>
                        </a:rPr>
                        <a:t>IJEPA + With Imagenet weights</a:t>
                      </a:r>
                      <a:endParaRPr>
                        <a:latin typeface="Inter Black"/>
                        <a:ea typeface="Inter Black"/>
                        <a:cs typeface="Inter Black"/>
                        <a:sym typeface="Inter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76.52%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82" name="Google Shape;282;p46"/>
          <p:cNvSpPr txBox="1"/>
          <p:nvPr/>
        </p:nvSpPr>
        <p:spPr>
          <a:xfrm>
            <a:off x="4169125" y="4153525"/>
            <a:ext cx="36384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*Number of Epochs Trained: 60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/>
        </p:nvSpPr>
        <p:spPr>
          <a:xfrm>
            <a:off x="1244050" y="756275"/>
            <a:ext cx="65040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Alex</a:t>
            </a: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Net</a:t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253278"/>
                </a:solidFill>
                <a:latin typeface="Inter Black"/>
                <a:ea typeface="Inter Black"/>
                <a:cs typeface="Inter Black"/>
                <a:sym typeface="Inter Black"/>
              </a:rPr>
              <a:t>EfficientNet</a:t>
            </a:r>
            <a:endParaRPr sz="7000">
              <a:solidFill>
                <a:srgbClr val="253278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3767700" y="2976300"/>
            <a:ext cx="1608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253278"/>
                </a:solidFill>
                <a:latin typeface="Inter"/>
                <a:ea typeface="Inter"/>
                <a:cs typeface="Inter"/>
                <a:sym typeface="Inter"/>
              </a:rPr>
              <a:t>Encoder</a:t>
            </a:r>
            <a:endParaRPr b="1" sz="2500">
              <a:solidFill>
                <a:srgbClr val="25327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/>
        </p:nvSpPr>
        <p:spPr>
          <a:xfrm>
            <a:off x="3479675" y="335650"/>
            <a:ext cx="2246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rPr>
              <a:t>Experiments</a:t>
            </a:r>
            <a:endParaRPr sz="2500">
              <a:solidFill>
                <a:schemeClr val="dk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1342625" y="1095825"/>
            <a:ext cx="2448300" cy="12438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</a:t>
            </a:r>
            <a:r>
              <a:rPr lang="en-GB">
                <a:solidFill>
                  <a:schemeClr val="lt1"/>
                </a:solidFill>
              </a:rPr>
              <a:t>andom weights initialized(Without Imagenet weights)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8"/>
          <p:cNvSpPr/>
          <p:nvPr/>
        </p:nvSpPr>
        <p:spPr>
          <a:xfrm>
            <a:off x="5888250" y="1026850"/>
            <a:ext cx="2448300" cy="12438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Model</a:t>
            </a:r>
            <a:r>
              <a:rPr lang="en-GB">
                <a:solidFill>
                  <a:schemeClr val="lt1"/>
                </a:solidFill>
              </a:rPr>
              <a:t> with ImageNet weights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1342625" y="2847575"/>
            <a:ext cx="2507700" cy="12990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Model</a:t>
            </a:r>
            <a:r>
              <a:rPr lang="en-GB">
                <a:solidFill>
                  <a:schemeClr val="lt1"/>
                </a:solidFill>
              </a:rPr>
              <a:t> using IJEPA Encoder with random weights initialized(Without Imagenet weights)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5888250" y="2763025"/>
            <a:ext cx="2507700" cy="1299000"/>
          </a:xfrm>
          <a:prstGeom prst="rect">
            <a:avLst/>
          </a:prstGeom>
          <a:solidFill>
            <a:srgbClr val="25327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Model </a:t>
            </a:r>
            <a:r>
              <a:rPr lang="en-GB">
                <a:solidFill>
                  <a:schemeClr val="lt1"/>
                </a:solidFill>
              </a:rPr>
              <a:t>using IJEPA Encoder with ImageNet weights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Convergence</a:t>
            </a:r>
            <a:r>
              <a:rPr lang="en-GB"/>
              <a:t> on Cifar 10 Classification Task</a:t>
            </a:r>
            <a:endParaRPr/>
          </a:p>
        </p:txBody>
      </p:sp>
      <p:graphicFrame>
        <p:nvGraphicFramePr>
          <p:cNvPr id="303" name="Google Shape;303;p49"/>
          <p:cNvGraphicFramePr/>
          <p:nvPr/>
        </p:nvGraphicFramePr>
        <p:xfrm>
          <a:off x="746367" y="135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{3CB5C9D8-DEA2-43F9-819E-8B919710657F}</a:tableStyleId>
              </a:tblPr>
              <a:tblGrid>
                <a:gridCol w="1494925"/>
                <a:gridCol w="1494925"/>
                <a:gridCol w="1494925"/>
                <a:gridCol w="1494925"/>
                <a:gridCol w="1494925"/>
              </a:tblGrid>
              <a:tr h="102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Without IJEPA Random Weights Initialized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Without IJEPA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Imagenet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Weights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IJEPA Encoder trained with Random Weights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IJEPA Encoder Finetuned Imagenet Weights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AlexNet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Epochs 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Accuracy 76.13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69.53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24.28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62.49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EfficientNetB2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69.13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58.13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58.49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Epochs 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Accuracy 68.36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Convergence on Cifar 10 Classification Task</a:t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50" y="1258450"/>
            <a:ext cx="7348302" cy="31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647825" y="1725150"/>
            <a:ext cx="767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Faster Convergence with IJEPA:</a:t>
            </a:r>
            <a:r>
              <a:rPr lang="en-GB">
                <a:solidFill>
                  <a:schemeClr val="dk1"/>
                </a:solidFill>
              </a:rPr>
              <a:t> Models utilizing IJEPA Encoder converge significantly faster, requiring fewer epochs while maintaining competitive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Balance of Efficiency and Performance:</a:t>
            </a:r>
            <a:r>
              <a:rPr lang="en-GB">
                <a:solidFill>
                  <a:schemeClr val="dk1"/>
                </a:solidFill>
              </a:rPr>
              <a:t> Incorporating IJEPA with finetuned weights offers an optimal trade-off between training efficiency and accuracy.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62575" y="188875"/>
            <a:ext cx="8520600" cy="10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JEPA From Scratch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282625" y="1903750"/>
            <a:ext cx="8435100" cy="19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</a:t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Choosing the right masking ratio is non-trivial; too few masks make the task easy, while too many masks reduce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Small datasets may not allow the model to sufficiently explore various masking p</a:t>
            </a:r>
            <a:r>
              <a:rPr lang="en-GB"/>
              <a:t>a</a:t>
            </a:r>
            <a:r>
              <a:rPr lang="en-GB"/>
              <a:t>tterns.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Augmentation techniques, such as random cropping or resizing, may interfere with masking strategies.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Pretraining on simple datasets might not transfer well to complex downstream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97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Original Dataset being very large ~150 to 200GB.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2626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27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Enhancements</a:t>
            </a:r>
            <a:endParaRPr b="1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3182375"/>
            <a:ext cx="85206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8EFE5"/>
              </a:buClr>
              <a:buSzPts val="1900"/>
              <a:buFont typeface="Inter"/>
              <a:buChar char="-"/>
            </a:pPr>
            <a:r>
              <a:rPr lang="en-GB" sz="19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with simpler CNN based architectures</a:t>
            </a:r>
            <a:endParaRPr sz="19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8EFE5"/>
              </a:buClr>
              <a:buSzPts val="1900"/>
              <a:buFont typeface="Inter"/>
              <a:buChar char="-"/>
            </a:pPr>
            <a:r>
              <a:rPr lang="en-GB" sz="19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I-JEPA written in Tensorflow-Keras</a:t>
            </a:r>
            <a:endParaRPr sz="19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8EFE5"/>
              </a:buClr>
              <a:buSzPts val="1900"/>
              <a:buFont typeface="Inter"/>
              <a:buChar char="-"/>
            </a:pPr>
            <a:r>
              <a:rPr lang="en-GB" sz="19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Modular and Extensible Code </a:t>
            </a:r>
            <a:endParaRPr sz="19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27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CIFAR-10</a:t>
            </a:r>
            <a:endParaRPr b="1" sz="60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655325"/>
            <a:ext cx="85206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endParaRPr sz="25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2182650" y="1857600"/>
            <a:ext cx="4778700" cy="1428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rgbClr val="F8EFE5"/>
                </a:solidFill>
                <a:latin typeface="Inter Black"/>
                <a:ea typeface="Inter Black"/>
                <a:cs typeface="Inter Black"/>
                <a:sym typeface="Inter Black"/>
              </a:rPr>
              <a:t>32x32x3</a:t>
            </a:r>
            <a:endParaRPr sz="7000">
              <a:solidFill>
                <a:srgbClr val="F8EFE5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27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Block Generation</a:t>
            </a:r>
            <a:endParaRPr b="1" sz="60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8EFE5"/>
                </a:solidFill>
                <a:latin typeface="Inter"/>
                <a:ea typeface="Inter"/>
                <a:cs typeface="Inter"/>
                <a:sym typeface="Inter"/>
              </a:rPr>
              <a:t>Generating context and target blocks</a:t>
            </a:r>
            <a:endParaRPr sz="2400">
              <a:solidFill>
                <a:srgbClr val="F8EFE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FE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650"/>
            <a:ext cx="8839198" cy="169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